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2692"/>
  </p:normalViewPr>
  <p:slideViewPr>
    <p:cSldViewPr snapToGrid="0">
      <p:cViewPr>
        <p:scale>
          <a:sx n="80" d="100"/>
          <a:sy n="80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DC161-783D-3B4D-B564-21B94B4078F4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F3C2D-1EBF-8644-A68C-6D6C5F425A6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4537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700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가상 메모리의 스와핑이라는 기능이 무조건 좋기만 한 건 아닙니다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스와핑이 과다하게 발생하면 메모리의 페이지 폴트율이 높은 것을 의미하여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스레싱이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생기는데요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스레싱이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생기면 컴퓨터 성능의 저하를 초래할 수 있습니다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메모리에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너무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많은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프로세스가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동시에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올라가면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스와핑이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많이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일어나게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되어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가상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메모리에서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hu-HU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전달해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hu-HU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빠른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회전을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유발해야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되는데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 </a:t>
            </a:r>
            <a:r>
              <a:rPr lang="hu-HU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ram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없는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찾기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하드디스크에서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찾은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뒤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hu-HU" altLang="ko-KR" dirty="0" err="1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전달하면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전달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속도가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압도적으로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느리기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때문에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hu-HU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작업을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수행하지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않고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상태에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이용률이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낮아지게 됩니다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운영체제는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hu-HU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한가하다고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생각해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가용성을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높이기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많은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프로세스를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메모리에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올리게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되고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찾기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반복하며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점점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작업을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수행하지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못하는 악순환에 빠져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응답성이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떨어져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컴퓨터의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성능이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저하되는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것입니다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그렇다면 어떻게 해결해야 할까요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</a:t>
            </a:r>
          </a:p>
          <a:p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첫번째로 제일 단순한 방법은 메모리를 늘리는 것입니다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스레싱은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주로 메모리 크기가 부족해서 발생하기 때문입니다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두 번째로는 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HDD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사용 중이라면 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SSD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 바꾸는 것입니다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SSD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 상대적으로 속도가 빠르기 때문입니다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세 번째로는 작업 세트를 만드는 것입니다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작업 세트는 프로세스의 과거 사용 이력인 지역성을 통해 결정된 페이지 집합을 만들어 미리 메모리에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로드하는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것인데요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미리 만들어 둔 게 있으니 탐색에 드는 비용도 줄고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스와핑도 줄게 됩니다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예를 들면 도서관에서 사용자가 자주 찾는 책을 정기적으로 정리해 한곳에 배치하는 방식인 겁니다</a:t>
            </a:r>
            <a:r>
              <a:rPr lang="en-US" altLang="ko-KR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아래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스레싱의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특징은 간단히 눈으로 훑고 넘어가겠습니다</a:t>
            </a:r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5989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메모리에는 네 가지 유형의 계층이 존재하는데요 컴퓨터는 일반적으로 이 네 가지의 메모리 계층은 각각 휘발 속도나 기억 용량</a:t>
            </a:r>
            <a:r>
              <a:rPr kumimoji="1" lang="en-US" altLang="ko-KR" dirty="0"/>
              <a:t>,</a:t>
            </a:r>
            <a:r>
              <a:rPr kumimoji="1" lang="ko-KR" altLang="en-US" dirty="0"/>
              <a:t> 크기</a:t>
            </a:r>
            <a:r>
              <a:rPr kumimoji="1" lang="en-US" altLang="ko-KR" dirty="0"/>
              <a:t>,</a:t>
            </a:r>
            <a:r>
              <a:rPr kumimoji="1" lang="ko-KR" altLang="en-US" dirty="0"/>
              <a:t> 경제성이 상이하고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데이터들마다 자주 이용하는 데이터나 자주 이용하지 않는데 가지고 있어야 할 데이터 등이 존재해 메모리 계층을 가지고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메모리 계층을 보시면 최상단에 레지스터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최하단에 보조 기억 장치가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위에서 아래로 내려갈수록 기억 용량이 크고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아래에서 위로 갈수록 휘발 속도와 데이터 전송 속도의 차이가 커집니다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지금부터 나오는 메모리 계층의 색을 잘 기억해 주세요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아래에서부터 하나씩 설명하고 넘어가겠습니다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353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보조 기억 장치는 하드웨어 쪽에 있는 메모리로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컴퓨터 외부 장치로 연결되거나 내장된 저장 장치 형태로 존재해 실제로 데이터를 장기적으로 저장해 웬만한 데이터는 다 저장돼 있다고 보시면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5557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보조 기억 장치보다 상대적으로 빠르지만 기억 용량은 상대적으로 적은 주 기억 장치인데요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이곳이 저희가 흔히들 들어 봤던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이 속한 계층입니다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Random Access Memory</a:t>
            </a:r>
            <a:r>
              <a:rPr kumimoji="1" lang="ko-KR" altLang="en-US" dirty="0"/>
              <a:t>의 약자로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저는 왜 주 기억 장치의 약자에 </a:t>
            </a:r>
            <a:r>
              <a:rPr kumimoji="1" lang="en-US" altLang="ko-KR" dirty="0"/>
              <a:t>Random, </a:t>
            </a:r>
            <a:r>
              <a:rPr kumimoji="1" lang="ko-KR" altLang="en-US" dirty="0"/>
              <a:t>즉</a:t>
            </a:r>
            <a:r>
              <a:rPr kumimoji="1" lang="en-US" altLang="ko-KR" dirty="0"/>
              <a:t>,</a:t>
            </a:r>
            <a:r>
              <a:rPr kumimoji="1" lang="ko-KR" altLang="en-US" dirty="0"/>
              <a:t> 무작위라는 의미가 들어갔는지 궁금해져서 검색해 보니 메모리의 어떤 위치라도 접근 시간이 동일하다는 의미로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무작위의 위치에 접근해도 같은 시간에 접근할 수 있다는 의미로 담긴 것이라고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앞으로 나오는 </a:t>
            </a:r>
            <a:r>
              <a:rPr kumimoji="1" lang="ko-KR" altLang="en-US" dirty="0" err="1"/>
              <a:t>내용들에서</a:t>
            </a:r>
            <a:r>
              <a:rPr kumimoji="1" lang="ko-KR" altLang="en-US" dirty="0"/>
              <a:t> 메모리라고 말하는 것들은 다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이라고 생각하셔도 무방합니다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은 하드디스크와 같은 보조 기억 장치로부터 </a:t>
            </a:r>
            <a:r>
              <a:rPr kumimoji="1" lang="ko-KR" altLang="en-US" dirty="0" err="1"/>
              <a:t>필용한</a:t>
            </a:r>
            <a:r>
              <a:rPr kumimoji="1" lang="ko-KR" altLang="en-US" dirty="0"/>
              <a:t> 데이터를 복사해 임시로 저장하여 필요할 때마다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에게 빠르게 전달합니다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다음은 캐시인데요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계층 구도에서 보시면 알겠지만 레지스터는 휘발 속도와 데이터 전송 속도가 엄청 빠르고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그거에 비하면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은 느려 이 둘 사이에 편차가 발생하게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이때 속도 차이에 따른 병목 현상을 줄이기 위해 있는 계층인데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지역성을 가지고 있다는 특징이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6952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캐시인데요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계층 구도에서 보시면 알겠지만 레지스터는 휘발 속도와 데이터 전송 속도가 엄청 빠르고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그거에 비하면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은 느려 이 둘 사이에 편차가 발생하게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이때 속도 차이에 따른 병목 현상을 줄이기 위해 있는 계층인데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지역성을 가지고 있다는 특징이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지역성에는 시간 지역성과 공간 지역성이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시간 지역성은 효율적으로 빠르게 접근하려는 특성이고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공간 지역성은 연관된 데이터를 한번에 접근하려는 특성입니다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예를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들어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설명하자면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요리할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자주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소금이나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후추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등은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가까운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곳에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두어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쉽게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접근할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하여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효율적이게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접근하는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것이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시간</a:t>
            </a:r>
            <a:r>
              <a:rPr lang="ko-KR" altLang="en-US" b="1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b="1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지역성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이고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재료를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작업대의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인접한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공간에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정리해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요리하는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동안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필요한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재료를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한번에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꺼낼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u="none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공간</a:t>
            </a:r>
            <a:r>
              <a:rPr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u="none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접근성</a:t>
            </a:r>
            <a:r>
              <a:rPr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입니다</a:t>
            </a:r>
            <a:r>
              <a:rPr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4342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자주 사용하는 데이터와 명령어가 저장돼 있는 캐시에서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가 원하는 데이터를 발견하였을 때 캐시 히트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그러지 못했을 때는 캐시 미스라고 정의합니다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캐시에서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가 필요한 데이터를 발견하면 좋겠지만 그러지 못하여 캐시 미스가 발생했을 때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어쨌거나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에 데이터를 전달해야 데이터에 대한 처리가 이루어지기 때문에 이때는 주 메모리로 내려가서 데이터를 찾아야 합니다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캐시 계층에서 발견하면 전송 속도가 빨라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가 원활한 처리를 이루겠지만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캐시 미스의 상황에서는 주 메모리 장치에서 찾아 보내는 것이기 때문에 전송 속도가 현저히 느려져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의 이용이 줄어들게 되는 것입니다</a:t>
            </a:r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이때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CPU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의 레지스터와 주 메모리 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RAM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사이에서 캐시가 히트 되기 위해 메모리와 캐시를 매핑 하는 것을 캐시 매핑이라고 하는데요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그렇게 중요해 보이지 않아 간단하게 설명하고 넘어가겠습니다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직접 매핑은 메모리와 캐시를 순서대로 매핑하는 것으로 순서가 정해져 있어 처리가 빠르지만 충돌이 많고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연관 매핑은 순서가 정해져 있지 않지만 연관된 것끼리 엮어야 돼 전체를 탐색해야 해서 속도가 느립니다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그리고 집합 연관 매핑은 이 둘의 장점만 보완해 만들어진 것으로 순서를 일치시킨 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</a:t>
            </a:r>
            <a:r>
              <a:rPr kumimoji="1" lang="ko-KR" altLang="en-US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집합을 둬 전체적으로 검색하지 않아도 효율적이게 발견할 수 있습니다</a:t>
            </a:r>
            <a:r>
              <a:rPr kumimoji="1" lang="en-US" altLang="ko-KR" u="none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</a:p>
          <a:p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effectLst/>
              <a:latin typeface="Helvetica Neue" panose="02000503000000020004" pitchFamily="2" charset="0"/>
            </a:endParaRPr>
          </a:p>
          <a:p>
            <a:endParaRPr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u="none" dirty="0">
              <a:effectLst/>
              <a:latin typeface="Helvetica Neue" panose="02000503000000020004" pitchFamily="2" charset="0"/>
              <a:ea typeface="Apple SD Gothic Neo" panose="02000300000000000000" pitchFamily="2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316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이렇게 물리적 메모리인 캐시에 대해 알아보고 있을 때 문득 이런 생각이 </a:t>
            </a:r>
            <a:r>
              <a:rPr kumimoji="1" lang="ko-KR" altLang="en-US" dirty="0" err="1"/>
              <a:t>드셨을</a:t>
            </a:r>
            <a:r>
              <a:rPr kumimoji="1" lang="ko-KR" altLang="en-US" dirty="0"/>
              <a:t> 겁니다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그러면 웹 브라우저에서 말하는 캐시도 메모리 계층에 속하는 그 캐시를 말하는 건가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둘 다 데이터 접근을 빠르게 하려는 목적으로 사용되긴 하지만 저장되는 위치와 구현 방식 등이 달라 같다고 할 수 없습니다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그렇다면 웹에서의 캐시는 어떤 종류가 있을까요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쿠키는 만료 기한이 서버에 의해 정해지는 형태로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최대 </a:t>
            </a:r>
            <a:r>
              <a:rPr kumimoji="1" lang="en-US" altLang="ko-KR" dirty="0"/>
              <a:t>4KB</a:t>
            </a:r>
            <a:r>
              <a:rPr kumimoji="1" lang="ko-KR" altLang="en-US" dirty="0"/>
              <a:t>까지 저장할 수 있으며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HttpOnly</a:t>
            </a:r>
            <a:r>
              <a:rPr kumimoji="1" lang="ko-KR" altLang="en-US" dirty="0"/>
              <a:t> 옵션이 없을 경우 다른 도메인에도 쿠키가 자동으로 전송돼 보안의 위험이 큽니다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주로 로그인이나 쇼핑 카트 목록에 이용됩니다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로컬 스토리지는 만료 기한이 없고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클라이언트에 의해서만 수정되기 때문에 영구적으로도 저장할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사용자가 선택한 웹사이트의 테마나 언제든 동일한 환경으로 나타내야 하는 것들 또는 오프라인 데이터를 유지하는 데 이용됩니다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세션 스토리지도 만료 기한이 없지만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탭 또는 세션이 닫히기 </a:t>
            </a:r>
            <a:r>
              <a:rPr kumimoji="1" lang="ko-KR" altLang="en-US" dirty="0" err="1"/>
              <a:t>전까지만</a:t>
            </a:r>
            <a:r>
              <a:rPr kumimoji="1" lang="ko-KR" altLang="en-US" dirty="0"/>
              <a:t> 유지됩니다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탭끼리 독립적으로 세션 데이터를 유지하기 때문에 단기적으로 보관해야 할 데이터들을 저장합니다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1526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마지막으로 최상단에 있는 레지스터입니다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레지스터는 아주 작은 사이즈로 데이터 전송 속도나 휘발 속도가 엄청 빠르고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 </a:t>
            </a:r>
            <a:r>
              <a:rPr kumimoji="1" lang="ko-KR" altLang="en-US" dirty="0"/>
              <a:t>안에 위치합니다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CPU</a:t>
            </a:r>
            <a:r>
              <a:rPr kumimoji="1" lang="ko-KR" altLang="en-US" dirty="0"/>
              <a:t> 안에서 레지스터는 데이터를 처리하거나 주소를 계산하고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또는 명령어를 실행하는 데 이용됩니다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 </a:t>
            </a:r>
            <a:r>
              <a:rPr kumimoji="1" lang="ko-KR" altLang="en-US" dirty="0"/>
              <a:t>하나에 수백 개의 레지스터들이 존재합니다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의 사진을 보시면 바깥에 금색 반도체 회로와 수백 개의 점박이들이 레지스터인가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하고 오해할 수 있지만 레지스터는 말했듯이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의 내부에 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저건 핀이라고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패주로 메인보드와 연결돼 외부와 통신할 수 있게 해 주는 부분들입니다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2763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이제 메모리 계층에 대해 알아보았으니 각 계층에 있는 메모리들을 어떻게 활용해야 극한의 효율을 얻을 수 있을지 알아보겠습니다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컴퓨터는 실제로 이용 가능한 메모리 자원을 추상화 하여 사용자들에게 매우 큰 메모리로 보이게 만드는 가상 메모리라는 걸 가지고 있는데요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왜 주어진 대로 사용하지 실제 메모리 자원보다 커 보이려고 하는 걸까요</a:t>
            </a:r>
            <a:r>
              <a:rPr kumimoji="1" lang="en-US" altLang="ko-KR" dirty="0"/>
              <a:t>?</a:t>
            </a:r>
            <a:r>
              <a:rPr kumimoji="1" lang="ko-KR" altLang="en-US" dirty="0"/>
              <a:t> 바로 주어진 물리적 메모리의 한계를 최대한 효율적으로 사용해 관리와 보안을 강화하기 </a:t>
            </a:r>
            <a:r>
              <a:rPr kumimoji="1" lang="ko-KR" altLang="en-US" dirty="0" err="1"/>
              <a:t>위해서입니다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아까 말한 메모리 계층들의 특징을 살펴보면 계층마다 어떤 데이터를 저장해야 할지에 대해서 알 수 있었습니다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 특징들을 이용해 자주 사용하는 데이터라면 캐시에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자주 사용하지 않지만 필요할 수 있는 데이터라면 디스크에 넣는 등 효율적으로 사용하면 똑같이 주어진 크기여도 더 효율적으로 사용해 관리와 보안을 강화할 수 있기 때문입니다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어떤 프로세스가 메모리에 접근하여 데이터를 찾으려고 할 때 운영체제가 해당 프로세스에 가상 주소를 할당해 주고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 가상 주소를 메모리 관리 유닛</a:t>
            </a:r>
            <a:r>
              <a:rPr kumimoji="1" lang="en-US" altLang="ko-KR" dirty="0"/>
              <a:t>(MMU)</a:t>
            </a:r>
            <a:r>
              <a:rPr kumimoji="1" lang="ko-KR" altLang="en-US" dirty="0"/>
              <a:t>에게 주면 가상 주소 안에 있던 페이지 테이블을 통해 실제 물리적 주소로 변환되어 캐시에서 필요한 데이터를 찾습니다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이때 캐시 히트와 캐시 미스 중 하나가 발생하게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이게 가상 </a:t>
            </a:r>
            <a:r>
              <a:rPr kumimoji="1" lang="ko-KR" altLang="en-US" dirty="0" err="1"/>
              <a:t>메모리랑</a:t>
            </a:r>
            <a:r>
              <a:rPr kumimoji="1" lang="ko-KR" altLang="en-US" dirty="0"/>
              <a:t> 어떤 연관이 있는 걸까요</a:t>
            </a:r>
            <a:r>
              <a:rPr kumimoji="1" lang="en-US" altLang="ko-KR" dirty="0"/>
              <a:t>?</a:t>
            </a:r>
            <a:r>
              <a:rPr kumimoji="1" lang="ko-KR" altLang="en-US" dirty="0"/>
              <a:t> 프로세스는 서로 독립된 가상 주소 공간을 </a:t>
            </a:r>
            <a:r>
              <a:rPr kumimoji="1" lang="ko-KR" altLang="en-US" dirty="0" err="1"/>
              <a:t>부여받아</a:t>
            </a:r>
            <a:r>
              <a:rPr kumimoji="1" lang="ko-KR" altLang="en-US" dirty="0"/>
              <a:t> 서로의 메모리 영역에 영향을 주지 않고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또 암호화하여 보안을 </a:t>
            </a:r>
            <a:r>
              <a:rPr kumimoji="1" lang="ko-KR" altLang="en-US" dirty="0" err="1"/>
              <a:t>강화시키는</a:t>
            </a:r>
            <a:r>
              <a:rPr kumimoji="1" lang="ko-KR" altLang="en-US" dirty="0"/>
              <a:t> 부분입니다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그런데 실제 주소를 받아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에서 필요한 데이터를 찾고 있는데 해당 데이터가 없을 때</a:t>
            </a:r>
            <a:r>
              <a:rPr kumimoji="1" lang="en-US" altLang="ko-KR" dirty="0"/>
              <a:t>……</a:t>
            </a:r>
            <a:r>
              <a:rPr kumimoji="1" lang="ko-KR" altLang="en-US" dirty="0"/>
              <a:t> 이때도 캐시 미싱이라고 할까요</a:t>
            </a:r>
            <a:r>
              <a:rPr kumimoji="1" lang="en-US" altLang="ko-KR" dirty="0"/>
              <a:t>?</a:t>
            </a:r>
            <a:r>
              <a:rPr kumimoji="1" lang="ko-KR" altLang="en-US" dirty="0"/>
              <a:t> 아닙니다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캐시 미싱은 캐시 계층에서 해당되는 거고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저희는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에서 찾다 발견하지 못한 거기 때문에 이때는 페이지 폴트라고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가상 메모리에서는 이러한 페이지 폴트를 방지하기 위해 만약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에 해당 데이터가 없다면 보조 기억 장치인 하드 디스크의 일부분에서 가져와 실제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에 존재하는 것처럼 데이터를 전달합니다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이때 </a:t>
            </a:r>
            <a:r>
              <a:rPr kumimoji="1" lang="en-US" altLang="ko-KR" dirty="0"/>
              <a:t>RAM</a:t>
            </a:r>
            <a:r>
              <a:rPr kumimoji="1" lang="ko-KR" altLang="en-US" dirty="0"/>
              <a:t>에서는 사용하지 않는 일정 공간을 하드 디스크에 주며 교환을 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이해가 안 되셨다면 이런 예시를 들어 보겠습니다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비디오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게임에서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플레이어가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새로운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지역으로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이동할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적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없는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지역에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메모리에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저장돼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않을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경우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페이지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폴트가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생길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있는데요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디스크에서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새로운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지역의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가져와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계속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진행될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것입니다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 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2F3C2D-1EBF-8644-A68C-6D6C5F425A6A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4314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DF4D7-D3E7-A826-A1C0-04B1F6FC5D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FE7582-FA6C-CA22-D3E4-6C2E061AD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0436C6-B9C4-7A5D-3736-CAFAB2D30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CA090C-B511-BA47-7622-75A63B43A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AB969-BEA7-AA82-5A9A-DC34A732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1022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8DD386-F0C8-6E05-C880-24420F4A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2F659A-4B5B-D1DD-9B24-4DAFC624F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8299F2-D598-281B-B6F6-04CF3B979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6E176A-B907-4730-4071-82573265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A5BCEA-BF2D-A3EC-7076-8BBA1A267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9603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A10573-6F63-9824-BBAC-45042231F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DC8483-AC1F-6522-35D1-F978EF1EC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EBC2BC-039A-F542-AB00-0259A994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73BF5C-ADFB-514E-5591-B3A4D26A6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C642A4-1ECD-62F1-86CE-D8BE05C2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75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C72DD-5D74-26C1-657C-03FB77702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75266E-24EE-D84F-A60A-291E59DC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6B6098-9533-4554-B7C5-2AFE725CB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2B6F4E-BB7C-EF27-F139-73D6E8AB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2E8511-63D4-38BD-5DC9-7AE98F07F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4510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430F2-0642-A34F-4A1B-A102BC72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31C02F-F2AB-4B4C-2A86-47DAC60A9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B16F7-5152-A4CE-BDD8-13C4ECF98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999DF9-3CC4-5DE6-BDC5-D6DA192DF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002060-607D-4C0B-68CE-138741C0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625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D92422-EB38-38CA-B3FF-146098123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11BDCF-EA37-EA3C-9C8F-7DFB8ED2C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16F3CE-9DA9-71BD-DF07-849F76F74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1846EC-71F2-9C49-766A-557C42656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EAA6CF-560A-8D08-F10C-6CE5B53E8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492B1E-6DAE-2B7C-D521-FF3992569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778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A9D5F-3519-9F34-77D4-9AB1BF704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3337F3-5C5F-78B2-9639-A748E249C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BC533D-9B7D-4167-B565-8BDB08DED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F7A1D0-9F54-F65A-43DC-D2BCD1829F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ABE89E-0F14-3206-6946-1E3DDCEE52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785195-D55D-071B-6930-8282FA0A3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FF0E7D-5ABC-0581-F407-BBA7C794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8B2281-7B47-0259-CC47-DA3BC762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71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5CA91B-ABE3-7DB8-84A0-5FEA66146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10D0886-4193-E157-BF49-C0A95311B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4A67BE-C8A7-0B65-434A-509230F52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3E2372-07B4-E13E-4DEE-36DF1F993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0998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3C58E1-10F3-6099-6C4C-D20BCE826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116CA0-B3AA-5775-C960-18A2B15F6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E7EED4-3E2B-6B14-EDEA-CD1ACDDD4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2391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B0B0B-E177-43EF-72C7-09E103F1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F95687-6913-20C3-2C75-B69D0DA3F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DF9561-EA8B-2BE1-06A9-1571F019A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08B5C-5C97-2E19-BCE2-8A08714BC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102611-3B1C-99DD-99AB-903C0C84B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E44A79-05C0-A897-FF53-E47C45376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731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956A5-E239-E4B6-79F6-9F734ED0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8EE57D0-F5A6-93A4-762A-17272324A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70786E-C02E-9D62-E9A9-F8C619662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12D92F-882F-E7B9-F074-436AC2B3F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622406-9584-AF48-8701-4FBBC6345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61E5E7-030A-6CCC-3F91-A385F8998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809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2792384-0C36-63FC-E7BA-4AD689A5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FA071-BF21-1DEA-54A4-6C515EDDD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250D71-E99F-B336-9A98-D549A31A1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44E47-2659-F744-ACAE-A8A6E743ECF2}" type="datetimeFigureOut">
              <a:rPr kumimoji="1" lang="ko-KR" altLang="en-US" smtClean="0"/>
              <a:t>2024. 8. 22.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C785E2-49F6-5466-DA00-784AE739E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1F9D21-6218-26E7-D352-9E5ED2473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33D2D2-45A1-5549-851D-B022F57C654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8529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D9DDCE-F2AE-9796-5703-B356D56F6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메모리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AD478A-09F8-7AD3-CF4C-17E8ADF701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 err="1"/>
              <a:t>나예빈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3557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메모리 관리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E7469FD-546C-C771-C9DC-06047D32569B}"/>
              </a:ext>
            </a:extLst>
          </p:cNvPr>
          <p:cNvSpPr txBox="1"/>
          <p:nvPr/>
        </p:nvSpPr>
        <p:spPr>
          <a:xfrm>
            <a:off x="433137" y="1058779"/>
            <a:ext cx="4732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spc="-150" dirty="0" err="1"/>
              <a:t>스레싱</a:t>
            </a:r>
            <a:r>
              <a:rPr kumimoji="1" lang="en-US" altLang="ko-KR" b="1" spc="-150" dirty="0"/>
              <a:t>(thrashing)</a:t>
            </a:r>
          </a:p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메모리의 페이지 폴트율이 높은 것을 의미</a:t>
            </a:r>
            <a:endParaRPr kumimoji="1" lang="en-US" altLang="ko-KR" spc="-150" dirty="0"/>
          </a:p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이로 인해 컴퓨터 성능 저하 초래</a:t>
            </a:r>
            <a:endParaRPr kumimoji="1" lang="en-US" altLang="ko-KR" spc="-150" dirty="0"/>
          </a:p>
        </p:txBody>
      </p:sp>
      <p:pic>
        <p:nvPicPr>
          <p:cNvPr id="8" name="그림 7" descr="라인, 텍스트, 그래프, 도표이(가) 표시된 사진&#10;&#10;자동 생성된 설명">
            <a:extLst>
              <a:ext uri="{FF2B5EF4-FFF2-40B4-BE49-F238E27FC236}">
                <a16:creationId xmlns:a16="http://schemas.microsoft.com/office/drawing/2014/main" id="{B0CF26A2-8ED5-3ED1-29E6-3D7A41531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7" y="2022517"/>
            <a:ext cx="5407380" cy="2853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B2DAB5-A263-FC4F-FAA8-107C1BD3C05B}"/>
              </a:ext>
            </a:extLst>
          </p:cNvPr>
          <p:cNvSpPr txBox="1"/>
          <p:nvPr/>
        </p:nvSpPr>
        <p:spPr>
          <a:xfrm>
            <a:off x="5951622" y="2022517"/>
            <a:ext cx="62728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해결법</a:t>
            </a:r>
            <a:endParaRPr kumimoji="1" lang="en-US" altLang="ko-KR" b="1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메모리 늘리기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en-US" altLang="ko-KR" dirty="0"/>
              <a:t>HDD</a:t>
            </a:r>
            <a:r>
              <a:rPr kumimoji="1" lang="ko-KR" altLang="en-US" dirty="0"/>
              <a:t> 사용 중이라면 </a:t>
            </a:r>
            <a:r>
              <a:rPr kumimoji="1" lang="en-US" altLang="ko-KR" dirty="0"/>
              <a:t>SSD</a:t>
            </a:r>
            <a:r>
              <a:rPr kumimoji="1" lang="ko-KR" altLang="en-US" dirty="0"/>
              <a:t>로 바꾸기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작업 세트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지역성을 통해 결정된 페이지 집합을 미리 만들어 로드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탐색에 드는 비용이 줄고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스와핑도 줄어듦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dirty="0"/>
              <a:t>최근에 자주 접근한 페이지들을 집합으로 만들어 메모리</a:t>
            </a:r>
            <a:endParaRPr kumimoji="1" lang="en-US" altLang="ko-KR" dirty="0"/>
          </a:p>
          <a:p>
            <a:r>
              <a:rPr kumimoji="1" lang="ko-KR" altLang="en-US" dirty="0"/>
              <a:t>에 효율적으로 </a:t>
            </a:r>
            <a:r>
              <a:rPr kumimoji="1" lang="ko-KR" altLang="en-US" dirty="0" err="1"/>
              <a:t>로드함</a:t>
            </a:r>
            <a:endParaRPr kumimoji="1"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8CEBFC-B0BA-A8DF-05DA-89E7B8E0755C}"/>
              </a:ext>
            </a:extLst>
          </p:cNvPr>
          <p:cNvSpPr txBox="1"/>
          <p:nvPr/>
        </p:nvSpPr>
        <p:spPr>
          <a:xfrm>
            <a:off x="351733" y="5510240"/>
            <a:ext cx="86627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특징</a:t>
            </a:r>
            <a:endParaRPr kumimoji="1" lang="en-US" altLang="ko-KR" b="1" dirty="0"/>
          </a:p>
          <a:p>
            <a:r>
              <a:rPr kumimoji="1" lang="ko-KR" altLang="en-US" sz="1500" b="1" dirty="0"/>
              <a:t>성능 저하  </a:t>
            </a:r>
            <a:r>
              <a:rPr kumimoji="1" lang="ko-KR" altLang="en-US" sz="1500" dirty="0"/>
              <a:t>프로그램 응답 속도가 느려지거나 멈추는 현상</a:t>
            </a:r>
            <a:endParaRPr kumimoji="1" lang="en-US" altLang="ko-KR" sz="1500" dirty="0"/>
          </a:p>
          <a:p>
            <a:r>
              <a:rPr kumimoji="1" lang="ko-KR" altLang="en-US" sz="1500" b="1" dirty="0"/>
              <a:t>높은 디스크 </a:t>
            </a:r>
            <a:r>
              <a:rPr kumimoji="1" lang="en-US" altLang="ko-KR" sz="1500" b="1" dirty="0"/>
              <a:t>I/O</a:t>
            </a:r>
            <a:r>
              <a:rPr kumimoji="1" lang="ko-KR" altLang="en-US" sz="1500" b="1" dirty="0"/>
              <a:t>  </a:t>
            </a:r>
            <a:r>
              <a:rPr kumimoji="1" lang="ko-KR" altLang="en-US" sz="1500" dirty="0"/>
              <a:t>하드 디스크에서 페이지를 계속 읽고 쓰는 작업이 증가함</a:t>
            </a:r>
            <a:endParaRPr kumimoji="1" lang="en-US" altLang="ko-KR" sz="1500" dirty="0"/>
          </a:p>
          <a:p>
            <a:r>
              <a:rPr kumimoji="1" lang="en-US" altLang="ko-KR" sz="1500" b="1" dirty="0"/>
              <a:t>CPU</a:t>
            </a:r>
            <a:r>
              <a:rPr kumimoji="1" lang="ko-KR" altLang="en-US" sz="1500" b="1" dirty="0"/>
              <a:t> 이용률 저하  </a:t>
            </a:r>
            <a:r>
              <a:rPr kumimoji="1" lang="en-US" altLang="ko-KR" sz="1500" dirty="0"/>
              <a:t>CPU </a:t>
            </a:r>
            <a:r>
              <a:rPr kumimoji="1" lang="ko-KR" altLang="en-US" sz="1500" dirty="0"/>
              <a:t>이용률이 낮아짐</a:t>
            </a:r>
          </a:p>
        </p:txBody>
      </p:sp>
    </p:spTree>
    <p:extLst>
      <p:ext uri="{BB962C8B-B14F-4D97-AF65-F5344CB8AC3E}">
        <p14:creationId xmlns:p14="http://schemas.microsoft.com/office/powerpoint/2010/main" val="3609346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899"/>
            <a:ext cx="3305175" cy="357189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메모리 계층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2500DAE-0603-8E7A-BB5C-2383578DA631}"/>
              </a:ext>
            </a:extLst>
          </p:cNvPr>
          <p:cNvGrpSpPr/>
          <p:nvPr/>
        </p:nvGrpSpPr>
        <p:grpSpPr>
          <a:xfrm>
            <a:off x="3178529" y="1677204"/>
            <a:ext cx="5598319" cy="3913667"/>
            <a:chOff x="257174" y="1353557"/>
            <a:chExt cx="5598319" cy="391366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F18E9B9-4F55-F874-56A0-88A2C4291C73}"/>
                </a:ext>
              </a:extLst>
            </p:cNvPr>
            <p:cNvSpPr/>
            <p:nvPr/>
          </p:nvSpPr>
          <p:spPr>
            <a:xfrm>
              <a:off x="257174" y="3947384"/>
              <a:ext cx="5598319" cy="1319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보조 기억 장치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7B90A29-63C5-1267-52FB-0D2B7575FD95}"/>
                </a:ext>
              </a:extLst>
            </p:cNvPr>
            <p:cNvSpPr/>
            <p:nvPr/>
          </p:nvSpPr>
          <p:spPr>
            <a:xfrm>
              <a:off x="736531" y="2910615"/>
              <a:ext cx="4639604" cy="10367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주 기억 장치 </a:t>
              </a:r>
              <a:r>
                <a:rPr kumimoji="1" lang="en-US" altLang="ko-KR" spc="-150" dirty="0"/>
                <a:t>(RAM)</a:t>
              </a:r>
              <a:endParaRPr kumimoji="1" lang="ko-KR" altLang="en-US" spc="-150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C29FF26-7CEC-F19C-787C-98D3F4FFCCF5}"/>
                </a:ext>
              </a:extLst>
            </p:cNvPr>
            <p:cNvSpPr/>
            <p:nvPr/>
          </p:nvSpPr>
          <p:spPr>
            <a:xfrm>
              <a:off x="1119193" y="2043528"/>
              <a:ext cx="3874279" cy="865749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캐시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AF3F389-DBE1-91AF-CDEE-C9BDAC452E4F}"/>
                </a:ext>
              </a:extLst>
            </p:cNvPr>
            <p:cNvSpPr/>
            <p:nvPr/>
          </p:nvSpPr>
          <p:spPr>
            <a:xfrm>
              <a:off x="1513998" y="1353557"/>
              <a:ext cx="3084668" cy="68930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레지스터</a:t>
              </a:r>
            </a:p>
          </p:txBody>
        </p:sp>
      </p:grp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1EA65A-4D8C-8B50-9A8C-AF4974EE2877}"/>
              </a:ext>
            </a:extLst>
          </p:cNvPr>
          <p:cNvSpPr txBox="1"/>
          <p:nvPr/>
        </p:nvSpPr>
        <p:spPr>
          <a:xfrm>
            <a:off x="5095875" y="2129528"/>
            <a:ext cx="17636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/>
              <a:t>CPU</a:t>
            </a:r>
            <a:r>
              <a:rPr kumimoji="1" lang="ko-KR" altLang="en-US" sz="1000" dirty="0"/>
              <a:t> 안에 있는 작은 메모리</a:t>
            </a:r>
            <a:endParaRPr kumimoji="1" lang="en-US" altLang="ko-KR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471C6E-5D53-DDA2-6A77-C18D88003DA0}"/>
              </a:ext>
            </a:extLst>
          </p:cNvPr>
          <p:cNvSpPr txBox="1"/>
          <p:nvPr/>
        </p:nvSpPr>
        <p:spPr>
          <a:xfrm>
            <a:off x="5021454" y="2943061"/>
            <a:ext cx="20441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/>
              <a:t>CPU</a:t>
            </a:r>
            <a:r>
              <a:rPr kumimoji="1" lang="ko-KR" altLang="en-US" sz="1000" dirty="0"/>
              <a:t>와 </a:t>
            </a:r>
            <a:r>
              <a:rPr kumimoji="1" lang="en-US" altLang="ko-KR" sz="1000" dirty="0"/>
              <a:t>RAM </a:t>
            </a:r>
            <a:r>
              <a:rPr kumimoji="1" lang="ko-KR" altLang="en-US" sz="1000" dirty="0"/>
              <a:t>사이에 있는 메모리</a:t>
            </a:r>
            <a:endParaRPr kumimoji="1" lang="en-US" altLang="ko-KR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3740D0-CC08-7C7D-8584-7DE40B38FED8}"/>
              </a:ext>
            </a:extLst>
          </p:cNvPr>
          <p:cNvSpPr txBox="1"/>
          <p:nvPr/>
        </p:nvSpPr>
        <p:spPr>
          <a:xfrm>
            <a:off x="4802643" y="5118284"/>
            <a:ext cx="24817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/>
              <a:t>HDD,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SSD</a:t>
            </a:r>
            <a:r>
              <a:rPr kumimoji="1" lang="ko-KR" altLang="en-US" sz="1000" dirty="0"/>
              <a:t>로 하드웨어 쪽에 있는 메모리</a:t>
            </a:r>
            <a:endParaRPr kumimoji="1" lang="en-US" altLang="ko-KR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C8F482-9586-55BF-810F-BC155C794169}"/>
              </a:ext>
            </a:extLst>
          </p:cNvPr>
          <p:cNvSpPr txBox="1"/>
          <p:nvPr/>
        </p:nvSpPr>
        <p:spPr>
          <a:xfrm>
            <a:off x="4683102" y="3901031"/>
            <a:ext cx="25891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dirty="0"/>
              <a:t>시스템 메모리 모듈에 장착돼 있는 메모리</a:t>
            </a:r>
            <a:endParaRPr kumimoji="1" lang="en-US" altLang="ko-KR" sz="1000" dirty="0"/>
          </a:p>
        </p:txBody>
      </p:sp>
      <p:sp>
        <p:nvSpPr>
          <p:cNvPr id="20" name="위쪽 화살표[U] 19">
            <a:extLst>
              <a:ext uri="{FF2B5EF4-FFF2-40B4-BE49-F238E27FC236}">
                <a16:creationId xmlns:a16="http://schemas.microsoft.com/office/drawing/2014/main" id="{9BACBD99-0485-0571-1E0D-90E79F4FF75B}"/>
              </a:ext>
            </a:extLst>
          </p:cNvPr>
          <p:cNvSpPr/>
          <p:nvPr/>
        </p:nvSpPr>
        <p:spPr>
          <a:xfrm>
            <a:off x="2676572" y="1882106"/>
            <a:ext cx="300039" cy="210396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AB3619-AE24-7AA5-A602-2B7DBA9C7303}"/>
              </a:ext>
            </a:extLst>
          </p:cNvPr>
          <p:cNvSpPr txBox="1"/>
          <p:nvPr/>
        </p:nvSpPr>
        <p:spPr>
          <a:xfrm>
            <a:off x="2621870" y="4178603"/>
            <a:ext cx="461665" cy="105894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kumimoji="1" lang="ko-KR" altLang="en-US" spc="-150" dirty="0"/>
              <a:t>휘발 속도</a:t>
            </a:r>
            <a:endParaRPr kumimoji="1" lang="en-US" altLang="ko-KR" spc="-150" dirty="0"/>
          </a:p>
        </p:txBody>
      </p:sp>
      <p:sp>
        <p:nvSpPr>
          <p:cNvPr id="22" name="아래쪽 화살표[D] 21">
            <a:extLst>
              <a:ext uri="{FF2B5EF4-FFF2-40B4-BE49-F238E27FC236}">
                <a16:creationId xmlns:a16="http://schemas.microsoft.com/office/drawing/2014/main" id="{EF39F2A0-E022-3C01-7637-898E749B4B8A}"/>
              </a:ext>
            </a:extLst>
          </p:cNvPr>
          <p:cNvSpPr/>
          <p:nvPr/>
        </p:nvSpPr>
        <p:spPr>
          <a:xfrm>
            <a:off x="8896386" y="3232924"/>
            <a:ext cx="312617" cy="196901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AEAD1B-E3BF-26F5-27D8-6E3EFBAE7E29}"/>
              </a:ext>
            </a:extLst>
          </p:cNvPr>
          <p:cNvSpPr txBox="1"/>
          <p:nvPr/>
        </p:nvSpPr>
        <p:spPr>
          <a:xfrm>
            <a:off x="8821861" y="2086702"/>
            <a:ext cx="461665" cy="99642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ko-KR" altLang="en-US" spc="-150" dirty="0"/>
              <a:t>기억용량</a:t>
            </a:r>
          </a:p>
        </p:txBody>
      </p:sp>
    </p:spTree>
    <p:extLst>
      <p:ext uri="{BB962C8B-B14F-4D97-AF65-F5344CB8AC3E}">
        <p14:creationId xmlns:p14="http://schemas.microsoft.com/office/powerpoint/2010/main" val="126711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보조 기억 장치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CF95656A-41C4-FB87-7BA9-3ACC0BB091EC}"/>
              </a:ext>
            </a:extLst>
          </p:cNvPr>
          <p:cNvGrpSpPr/>
          <p:nvPr/>
        </p:nvGrpSpPr>
        <p:grpSpPr>
          <a:xfrm>
            <a:off x="6331743" y="1653692"/>
            <a:ext cx="5598319" cy="3913667"/>
            <a:chOff x="257174" y="1353557"/>
            <a:chExt cx="5598319" cy="391366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7A8E502-2E10-A6D6-9AAD-A76754D30122}"/>
                </a:ext>
              </a:extLst>
            </p:cNvPr>
            <p:cNvSpPr/>
            <p:nvPr/>
          </p:nvSpPr>
          <p:spPr>
            <a:xfrm>
              <a:off x="257174" y="3947384"/>
              <a:ext cx="5598319" cy="1319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보조 기억 장치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A283698-8380-0C6A-7BE8-C487CEA65AB1}"/>
                </a:ext>
              </a:extLst>
            </p:cNvPr>
            <p:cNvSpPr/>
            <p:nvPr/>
          </p:nvSpPr>
          <p:spPr>
            <a:xfrm>
              <a:off x="736531" y="2910615"/>
              <a:ext cx="4639604" cy="10367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7E0797E-2BF0-EE3D-DE16-62744FFA15C1}"/>
                </a:ext>
              </a:extLst>
            </p:cNvPr>
            <p:cNvSpPr/>
            <p:nvPr/>
          </p:nvSpPr>
          <p:spPr>
            <a:xfrm>
              <a:off x="1119193" y="2043528"/>
              <a:ext cx="3874279" cy="865749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6A358C4-7A4D-492D-0A1E-4076CDE5D6ED}"/>
                </a:ext>
              </a:extLst>
            </p:cNvPr>
            <p:cNvSpPr/>
            <p:nvPr/>
          </p:nvSpPr>
          <p:spPr>
            <a:xfrm>
              <a:off x="1513998" y="1353557"/>
              <a:ext cx="3084668" cy="68930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ko-KR" spc="-150" dirty="0"/>
            </a:p>
            <a:p>
              <a:pPr algn="ctr"/>
              <a:endParaRPr kumimoji="1" lang="ko-KR" altLang="en-US" spc="-15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718F08-DD69-45FF-7CDD-BD7481B92758}"/>
              </a:ext>
            </a:extLst>
          </p:cNvPr>
          <p:cNvSpPr txBox="1"/>
          <p:nvPr/>
        </p:nvSpPr>
        <p:spPr>
          <a:xfrm>
            <a:off x="873753" y="1653692"/>
            <a:ext cx="4655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하드웨어 쪽에 있는 메모리</a:t>
            </a:r>
            <a:endParaRPr kumimoji="1" lang="en-US" altLang="ko-KR" spc="-150" dirty="0"/>
          </a:p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전원 공급과 상관없이 데이터 영구적으로 저장</a:t>
            </a:r>
            <a:endParaRPr kumimoji="1" lang="en-US" altLang="ko-KR" spc="-150" dirty="0"/>
          </a:p>
        </p:txBody>
      </p:sp>
      <p:pic>
        <p:nvPicPr>
          <p:cNvPr id="1028" name="Picture 4" descr="혼공컴운] 7장. 보조기억장치">
            <a:extLst>
              <a:ext uri="{FF2B5EF4-FFF2-40B4-BE49-F238E27FC236}">
                <a16:creationId xmlns:a16="http://schemas.microsoft.com/office/drawing/2014/main" id="{05E9BADC-0A7A-8402-7309-4823A5DF7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53" y="2595011"/>
            <a:ext cx="4978632" cy="320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64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주 기억 장치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CF95656A-41C4-FB87-7BA9-3ACC0BB091EC}"/>
              </a:ext>
            </a:extLst>
          </p:cNvPr>
          <p:cNvGrpSpPr/>
          <p:nvPr/>
        </p:nvGrpSpPr>
        <p:grpSpPr>
          <a:xfrm>
            <a:off x="6331743" y="1653692"/>
            <a:ext cx="5598319" cy="3913667"/>
            <a:chOff x="257174" y="1353557"/>
            <a:chExt cx="5598319" cy="391366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7A8E502-2E10-A6D6-9AAD-A76754D30122}"/>
                </a:ext>
              </a:extLst>
            </p:cNvPr>
            <p:cNvSpPr/>
            <p:nvPr/>
          </p:nvSpPr>
          <p:spPr>
            <a:xfrm>
              <a:off x="257174" y="3947384"/>
              <a:ext cx="5598319" cy="1319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A283698-8380-0C6A-7BE8-C487CEA65AB1}"/>
                </a:ext>
              </a:extLst>
            </p:cNvPr>
            <p:cNvSpPr/>
            <p:nvPr/>
          </p:nvSpPr>
          <p:spPr>
            <a:xfrm>
              <a:off x="736531" y="2910615"/>
              <a:ext cx="4639604" cy="10367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주 기억 장치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7E0797E-2BF0-EE3D-DE16-62744FFA15C1}"/>
                </a:ext>
              </a:extLst>
            </p:cNvPr>
            <p:cNvSpPr/>
            <p:nvPr/>
          </p:nvSpPr>
          <p:spPr>
            <a:xfrm>
              <a:off x="1119193" y="2043528"/>
              <a:ext cx="3874279" cy="865749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6A358C4-7A4D-492D-0A1E-4076CDE5D6ED}"/>
                </a:ext>
              </a:extLst>
            </p:cNvPr>
            <p:cNvSpPr/>
            <p:nvPr/>
          </p:nvSpPr>
          <p:spPr>
            <a:xfrm>
              <a:off x="1513998" y="1353557"/>
              <a:ext cx="3084668" cy="68930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ko-KR" spc="-150" dirty="0"/>
            </a:p>
            <a:p>
              <a:pPr algn="ctr"/>
              <a:endParaRPr kumimoji="1" lang="ko-KR" altLang="en-US" spc="-15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718F08-DD69-45FF-7CDD-BD7481B92758}"/>
              </a:ext>
            </a:extLst>
          </p:cNvPr>
          <p:cNvSpPr txBox="1"/>
          <p:nvPr/>
        </p:nvSpPr>
        <p:spPr>
          <a:xfrm>
            <a:off x="568953" y="1749481"/>
            <a:ext cx="62421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</a:t>
            </a:r>
            <a:r>
              <a:rPr kumimoji="1" lang="en-US" altLang="ko-KR" spc="-150" dirty="0"/>
              <a:t>RAM = Random Access Memory</a:t>
            </a:r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일반적으로 </a:t>
            </a:r>
            <a:r>
              <a:rPr kumimoji="1" lang="ko-KR" altLang="en-US" b="1" spc="-150" dirty="0"/>
              <a:t>메모리</a:t>
            </a:r>
            <a:r>
              <a:rPr kumimoji="1" lang="ko-KR" altLang="en-US" spc="-150" dirty="0"/>
              <a:t>라고 칭하는 계층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보조 기억 장치로부터 필요한 데이터를 복사해 임시 저장 후</a:t>
            </a:r>
            <a:r>
              <a:rPr kumimoji="1" lang="en-US" altLang="ko-KR" spc="-150" dirty="0"/>
              <a:t> </a:t>
            </a:r>
          </a:p>
          <a:p>
            <a:r>
              <a:rPr kumimoji="1" lang="en-US" altLang="ko-KR" spc="-150" dirty="0"/>
              <a:t>CPU</a:t>
            </a:r>
            <a:r>
              <a:rPr kumimoji="1" lang="ko-KR" altLang="en-US" spc="-150" dirty="0"/>
              <a:t>에게 빠르게 전달함</a:t>
            </a:r>
            <a:endParaRPr kumimoji="1" lang="en-US" altLang="ko-KR" spc="-150" dirty="0"/>
          </a:p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전원 공급에 의해 데이터가 사라짐</a:t>
            </a:r>
            <a:endParaRPr kumimoji="1" lang="en-US" altLang="ko-KR" spc="-150" dirty="0"/>
          </a:p>
        </p:txBody>
      </p:sp>
      <p:pic>
        <p:nvPicPr>
          <p:cNvPr id="3074" name="Picture 2" descr="전자] 메모리 ( Memory ), RAM, ROM 종류와 특징">
            <a:extLst>
              <a:ext uri="{FF2B5EF4-FFF2-40B4-BE49-F238E27FC236}">
                <a16:creationId xmlns:a16="http://schemas.microsoft.com/office/drawing/2014/main" id="{8F343DCC-2EE2-19CC-AACD-01B07E0F1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681" y="3631192"/>
            <a:ext cx="3668015" cy="2323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729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캐시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CF95656A-41C4-FB87-7BA9-3ACC0BB091EC}"/>
              </a:ext>
            </a:extLst>
          </p:cNvPr>
          <p:cNvGrpSpPr/>
          <p:nvPr/>
        </p:nvGrpSpPr>
        <p:grpSpPr>
          <a:xfrm>
            <a:off x="6331743" y="1653692"/>
            <a:ext cx="5598319" cy="3913667"/>
            <a:chOff x="257174" y="1353557"/>
            <a:chExt cx="5598319" cy="391366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7A8E502-2E10-A6D6-9AAD-A76754D30122}"/>
                </a:ext>
              </a:extLst>
            </p:cNvPr>
            <p:cNvSpPr/>
            <p:nvPr/>
          </p:nvSpPr>
          <p:spPr>
            <a:xfrm>
              <a:off x="257174" y="3947384"/>
              <a:ext cx="5598319" cy="1319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A283698-8380-0C6A-7BE8-C487CEA65AB1}"/>
                </a:ext>
              </a:extLst>
            </p:cNvPr>
            <p:cNvSpPr/>
            <p:nvPr/>
          </p:nvSpPr>
          <p:spPr>
            <a:xfrm>
              <a:off x="736531" y="2910615"/>
              <a:ext cx="4639604" cy="10367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7E0797E-2BF0-EE3D-DE16-62744FFA15C1}"/>
                </a:ext>
              </a:extLst>
            </p:cNvPr>
            <p:cNvSpPr/>
            <p:nvPr/>
          </p:nvSpPr>
          <p:spPr>
            <a:xfrm>
              <a:off x="1119193" y="2043528"/>
              <a:ext cx="3874279" cy="865749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캐시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6A358C4-7A4D-492D-0A1E-4076CDE5D6ED}"/>
                </a:ext>
              </a:extLst>
            </p:cNvPr>
            <p:cNvSpPr/>
            <p:nvPr/>
          </p:nvSpPr>
          <p:spPr>
            <a:xfrm>
              <a:off x="1513998" y="1353557"/>
              <a:ext cx="3084668" cy="68930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ko-KR" spc="-150" dirty="0"/>
            </a:p>
            <a:p>
              <a:pPr algn="ctr"/>
              <a:endParaRPr kumimoji="1" lang="ko-KR" altLang="en-US" spc="-15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718F08-DD69-45FF-7CDD-BD7481B92758}"/>
              </a:ext>
            </a:extLst>
          </p:cNvPr>
          <p:cNvSpPr txBox="1"/>
          <p:nvPr/>
        </p:nvSpPr>
        <p:spPr>
          <a:xfrm>
            <a:off x="568953" y="1749481"/>
            <a:ext cx="624214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pc="-150" dirty="0"/>
              <a:t>-</a:t>
            </a:r>
            <a:r>
              <a:rPr kumimoji="1" lang="ko-KR" altLang="en-US" spc="-150" dirty="0"/>
              <a:t>  </a:t>
            </a:r>
            <a:r>
              <a:rPr kumimoji="1" lang="en-US" altLang="ko-KR" spc="-150" dirty="0"/>
              <a:t>CPU</a:t>
            </a:r>
            <a:r>
              <a:rPr kumimoji="1" lang="ko-KR" altLang="en-US" spc="-150" dirty="0"/>
              <a:t>와 </a:t>
            </a:r>
            <a:r>
              <a:rPr kumimoji="1" lang="en-US" altLang="ko-KR" spc="-150" dirty="0"/>
              <a:t>RAM </a:t>
            </a:r>
            <a:r>
              <a:rPr kumimoji="1" lang="ko-KR" altLang="en-US" spc="-150" dirty="0"/>
              <a:t>사이의 속도 차이에 따른 병목 현상을 줄이기 위한 메모리 계층</a:t>
            </a:r>
            <a:r>
              <a:rPr kumimoji="1" lang="en-US" altLang="ko-KR" spc="-150" dirty="0"/>
              <a:t> = CPU </a:t>
            </a:r>
            <a:r>
              <a:rPr kumimoji="1" lang="ko-KR" altLang="en-US" spc="-150" dirty="0"/>
              <a:t>성능 최적화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b="1" spc="-150" dirty="0"/>
              <a:t>자주 사용하는 </a:t>
            </a:r>
            <a:r>
              <a:rPr kumimoji="1" lang="ko-KR" altLang="en-US" spc="-150" dirty="0"/>
              <a:t>데이터와 명령어를 임시 저장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b="1" spc="-150" dirty="0"/>
              <a:t>지역성 </a:t>
            </a:r>
            <a:r>
              <a:rPr kumimoji="1" lang="en-US" altLang="ko-KR" spc="-150" dirty="0"/>
              <a:t>(Locality) </a:t>
            </a:r>
            <a:r>
              <a:rPr kumimoji="1" lang="ko-KR" altLang="en-US" spc="-150" dirty="0"/>
              <a:t>존재</a:t>
            </a:r>
            <a:endParaRPr kumimoji="1" lang="en-US" altLang="ko-KR" spc="-150" dirty="0"/>
          </a:p>
          <a:p>
            <a:r>
              <a:rPr kumimoji="1" lang="ko-KR" altLang="en-US" sz="1400" spc="-150" dirty="0"/>
              <a:t>시간 지역성 </a:t>
            </a:r>
            <a:r>
              <a:rPr kumimoji="1" lang="en-US" altLang="ko-KR" sz="1400" spc="-150" dirty="0"/>
              <a:t>::</a:t>
            </a:r>
            <a:r>
              <a:rPr kumimoji="1" lang="ko-KR" altLang="en-US" sz="1400" spc="-150" dirty="0"/>
              <a:t> 효율적으로 빠르게 접근</a:t>
            </a:r>
            <a:endParaRPr kumimoji="1" lang="en-US" altLang="ko-KR" sz="1400" spc="-150" dirty="0"/>
          </a:p>
          <a:p>
            <a:r>
              <a:rPr kumimoji="1" lang="ko-KR" altLang="en-US" sz="1400" spc="-150" dirty="0"/>
              <a:t>공간 지역성 </a:t>
            </a:r>
            <a:r>
              <a:rPr kumimoji="1" lang="en-US" altLang="ko-KR" sz="1400" spc="-150" dirty="0"/>
              <a:t>::</a:t>
            </a:r>
            <a:r>
              <a:rPr kumimoji="1" lang="ko-KR" altLang="en-US" sz="1400" spc="-150" dirty="0"/>
              <a:t> 연관된 데이터를 한번에 접근</a:t>
            </a:r>
            <a:endParaRPr kumimoji="1" lang="en-US" altLang="ko-KR" sz="1400" spc="-150" dirty="0"/>
          </a:p>
          <a:p>
            <a:endParaRPr kumimoji="1" lang="en-US" altLang="ko-KR" spc="-150" dirty="0"/>
          </a:p>
          <a:p>
            <a:pPr marL="285750" indent="-285750">
              <a:buFontTx/>
              <a:buChar char="-"/>
            </a:pPr>
            <a:endParaRPr kumimoji="1" lang="en-US" altLang="ko-KR" spc="-150" dirty="0"/>
          </a:p>
        </p:txBody>
      </p:sp>
      <p:pic>
        <p:nvPicPr>
          <p:cNvPr id="5122" name="Picture 2" descr="COAST CPU">
            <a:extLst>
              <a:ext uri="{FF2B5EF4-FFF2-40B4-BE49-F238E27FC236}">
                <a16:creationId xmlns:a16="http://schemas.microsoft.com/office/drawing/2014/main" id="{46449FD0-4A86-66F0-A88F-AE98A51A0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777" y="3552255"/>
            <a:ext cx="2926192" cy="2710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02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캐시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C4B0391-828D-A44D-D845-922390DF7BD7}"/>
              </a:ext>
            </a:extLst>
          </p:cNvPr>
          <p:cNvSpPr txBox="1"/>
          <p:nvPr/>
        </p:nvSpPr>
        <p:spPr>
          <a:xfrm>
            <a:off x="257174" y="1020180"/>
            <a:ext cx="731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spc="-150" dirty="0"/>
              <a:t>캐시 히트</a:t>
            </a:r>
            <a:r>
              <a:rPr kumimoji="1" lang="ko-KR" altLang="en-US" spc="-150" dirty="0"/>
              <a:t> 캐시에서 원하는 데이터를 찾음</a:t>
            </a:r>
            <a:endParaRPr kumimoji="1" lang="en-US" altLang="ko-KR" spc="-150" dirty="0"/>
          </a:p>
          <a:p>
            <a:r>
              <a:rPr kumimoji="1" lang="ko-KR" altLang="en-US" sz="2000" b="1" spc="-150" dirty="0"/>
              <a:t>캐시 미스</a:t>
            </a:r>
            <a:r>
              <a:rPr kumimoji="1" lang="ko-KR" altLang="en-US" spc="-150" dirty="0"/>
              <a:t> 캐시에서 원하는 데이터를 찾지 못함</a:t>
            </a:r>
          </a:p>
        </p:txBody>
      </p:sp>
      <p:pic>
        <p:nvPicPr>
          <p:cNvPr id="8" name="그림 7" descr="도표, 텍스트, 스크린샷, 라인이(가) 표시된 사진&#10;&#10;자동 생성된 설명">
            <a:extLst>
              <a:ext uri="{FF2B5EF4-FFF2-40B4-BE49-F238E27FC236}">
                <a16:creationId xmlns:a16="http://schemas.microsoft.com/office/drawing/2014/main" id="{FD02E432-3A01-0300-32BA-33D1302534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5" b="1"/>
          <a:stretch/>
        </p:blipFill>
        <p:spPr>
          <a:xfrm>
            <a:off x="353080" y="1808276"/>
            <a:ext cx="7772400" cy="33306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7672AB-9CC4-37A2-E768-E280F5C538CC}"/>
              </a:ext>
            </a:extLst>
          </p:cNvPr>
          <p:cNvSpPr txBox="1"/>
          <p:nvPr/>
        </p:nvSpPr>
        <p:spPr>
          <a:xfrm>
            <a:off x="353080" y="5685276"/>
            <a:ext cx="988193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spc="-150" dirty="0"/>
              <a:t>캐시 매핑 </a:t>
            </a:r>
            <a:r>
              <a:rPr kumimoji="1" lang="ko-KR" altLang="en-US" spc="-150" dirty="0"/>
              <a:t>캐시 히트를 위해 메모리와 캐시를 매핑 시키는 과정</a:t>
            </a:r>
            <a:endParaRPr kumimoji="1" lang="en-US" altLang="ko-KR" spc="-150" dirty="0"/>
          </a:p>
          <a:p>
            <a:r>
              <a:rPr kumimoji="1" lang="ko-KR" altLang="en-US" sz="1500" spc="-150" dirty="0"/>
              <a:t>직접 매핑</a:t>
            </a:r>
            <a:r>
              <a:rPr kumimoji="1" lang="en-US" altLang="ko-KR" sz="1500" spc="-150" dirty="0"/>
              <a:t>(</a:t>
            </a:r>
            <a:r>
              <a:rPr kumimoji="1" lang="ko-KR" altLang="en-US" sz="1500" spc="-150" dirty="0"/>
              <a:t>순서 </a:t>
            </a:r>
            <a:r>
              <a:rPr kumimoji="1" lang="en-US" altLang="ko-KR" sz="1500" spc="-150" dirty="0"/>
              <a:t>O),</a:t>
            </a:r>
            <a:r>
              <a:rPr kumimoji="1" lang="ko-KR" altLang="en-US" sz="1500" spc="-150" dirty="0"/>
              <a:t> 연관 매핑</a:t>
            </a:r>
            <a:r>
              <a:rPr kumimoji="1" lang="en-US" altLang="ko-KR" sz="1500" spc="-150" dirty="0"/>
              <a:t>(</a:t>
            </a:r>
            <a:r>
              <a:rPr kumimoji="1" lang="ko-KR" altLang="en-US" sz="1500" spc="-150" dirty="0"/>
              <a:t>순서 </a:t>
            </a:r>
            <a:r>
              <a:rPr kumimoji="1" lang="en-US" altLang="ko-KR" sz="1500" spc="-150" dirty="0"/>
              <a:t>X, </a:t>
            </a:r>
            <a:r>
              <a:rPr kumimoji="1" lang="ko-KR" altLang="en-US" sz="1500" spc="-150" dirty="0"/>
              <a:t>관련성</a:t>
            </a:r>
            <a:r>
              <a:rPr kumimoji="1" lang="en-US" altLang="ko-KR" sz="1500" spc="-150" dirty="0"/>
              <a:t>),</a:t>
            </a:r>
            <a:r>
              <a:rPr kumimoji="1" lang="ko-KR" altLang="en-US" sz="1500" spc="-150" dirty="0"/>
              <a:t> 집합 연관 매핑</a:t>
            </a:r>
            <a:r>
              <a:rPr kumimoji="1" lang="en-US" altLang="ko-KR" sz="1500" spc="-150" dirty="0"/>
              <a:t>(</a:t>
            </a:r>
            <a:r>
              <a:rPr kumimoji="1" lang="ko-KR" altLang="en-US" sz="1500" spc="-150" dirty="0"/>
              <a:t>직접</a:t>
            </a:r>
            <a:r>
              <a:rPr kumimoji="1" lang="en-US" altLang="ko-KR" sz="1500" spc="-150" dirty="0"/>
              <a:t>+</a:t>
            </a:r>
            <a:r>
              <a:rPr kumimoji="1" lang="ko-KR" altLang="en-US" sz="1500" spc="-150" dirty="0"/>
              <a:t>연관</a:t>
            </a:r>
            <a:r>
              <a:rPr kumimoji="1" lang="en-US" altLang="ko-KR" sz="1500" spc="-150" dirty="0"/>
              <a:t>)</a:t>
            </a:r>
            <a:endParaRPr kumimoji="1" lang="ko-KR" altLang="en-US" sz="1500" spc="-150" dirty="0"/>
          </a:p>
        </p:txBody>
      </p:sp>
    </p:spTree>
    <p:extLst>
      <p:ext uri="{BB962C8B-B14F-4D97-AF65-F5344CB8AC3E}">
        <p14:creationId xmlns:p14="http://schemas.microsoft.com/office/powerpoint/2010/main" val="1965662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캐시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C4B0391-828D-A44D-D845-922390DF7BD7}"/>
              </a:ext>
            </a:extLst>
          </p:cNvPr>
          <p:cNvSpPr txBox="1"/>
          <p:nvPr/>
        </p:nvSpPr>
        <p:spPr>
          <a:xfrm>
            <a:off x="595896" y="1421233"/>
            <a:ext cx="73152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spc="-150" dirty="0"/>
              <a:t>웹 브라우저의 캐시</a:t>
            </a:r>
            <a:endParaRPr kumimoji="1" lang="en-US" altLang="ko-KR" sz="2000" b="1" spc="-150" dirty="0"/>
          </a:p>
          <a:p>
            <a:endParaRPr kumimoji="1" lang="ko-KR" altLang="en-US" spc="-15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0BC6FAA-620E-1F07-1545-0D5AAFE43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585344"/>
              </p:ext>
            </p:extLst>
          </p:nvPr>
        </p:nvGraphicFramePr>
        <p:xfrm>
          <a:off x="595896" y="1906638"/>
          <a:ext cx="11000208" cy="39311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50052">
                  <a:extLst>
                    <a:ext uri="{9D8B030D-6E8A-4147-A177-3AD203B41FA5}">
                      <a16:colId xmlns:a16="http://schemas.microsoft.com/office/drawing/2014/main" val="2469606263"/>
                    </a:ext>
                  </a:extLst>
                </a:gridCol>
                <a:gridCol w="2750052">
                  <a:extLst>
                    <a:ext uri="{9D8B030D-6E8A-4147-A177-3AD203B41FA5}">
                      <a16:colId xmlns:a16="http://schemas.microsoft.com/office/drawing/2014/main" val="3626997993"/>
                    </a:ext>
                  </a:extLst>
                </a:gridCol>
                <a:gridCol w="2750052">
                  <a:extLst>
                    <a:ext uri="{9D8B030D-6E8A-4147-A177-3AD203B41FA5}">
                      <a16:colId xmlns:a16="http://schemas.microsoft.com/office/drawing/2014/main" val="3249773372"/>
                    </a:ext>
                  </a:extLst>
                </a:gridCol>
                <a:gridCol w="2750052">
                  <a:extLst>
                    <a:ext uri="{9D8B030D-6E8A-4147-A177-3AD203B41FA5}">
                      <a16:colId xmlns:a16="http://schemas.microsoft.com/office/drawing/2014/main" val="4035298759"/>
                    </a:ext>
                  </a:extLst>
                </a:gridCol>
              </a:tblGrid>
              <a:tr h="8227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종류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쿠키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로컬 스토리지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세션 스토리지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910581"/>
                  </a:ext>
                </a:extLst>
              </a:tr>
              <a:tr h="8227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만료 기한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536216"/>
                  </a:ext>
                </a:extLst>
              </a:tr>
              <a:tr h="8227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저장 용량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4KB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5MB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5MB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566213"/>
                  </a:ext>
                </a:extLst>
              </a:tr>
              <a:tr h="8227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특징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Httponly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옵션이 없을 경우 다른 도메인에도 쿠키가 자동으로 전송되며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b="1" dirty="0"/>
                        <a:t>서버</a:t>
                      </a:r>
                      <a:r>
                        <a:rPr lang="ko-KR" altLang="en-US" dirty="0"/>
                        <a:t>에서 만료 기한을 정함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웹 브라우저를 닫아도 유지가 되며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b="1" dirty="0"/>
                        <a:t>클라이언트</a:t>
                      </a:r>
                      <a:r>
                        <a:rPr lang="ko-KR" altLang="en-US" dirty="0"/>
                        <a:t>만 수정할 수 있음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탭 단위로 생성되어 </a:t>
                      </a:r>
                      <a:r>
                        <a:rPr lang="ko-KR" altLang="en-US" b="1" dirty="0"/>
                        <a:t>클라이언트</a:t>
                      </a:r>
                      <a:r>
                        <a:rPr lang="ko-KR" altLang="en-US" dirty="0"/>
                        <a:t>에 의해 탭을 닫으면 삭제되고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HTML5</a:t>
                      </a:r>
                      <a:r>
                        <a:rPr lang="ko-KR" altLang="en-US" dirty="0" err="1"/>
                        <a:t>를</a:t>
                      </a:r>
                      <a:r>
                        <a:rPr lang="ko-KR" altLang="en-US" dirty="0"/>
                        <a:t> 지원하는 웹 브라우저에서만 사용 가능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87108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865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레지스터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CF95656A-41C4-FB87-7BA9-3ACC0BB091EC}"/>
              </a:ext>
            </a:extLst>
          </p:cNvPr>
          <p:cNvGrpSpPr/>
          <p:nvPr/>
        </p:nvGrpSpPr>
        <p:grpSpPr>
          <a:xfrm>
            <a:off x="6331743" y="1653692"/>
            <a:ext cx="5598319" cy="3913667"/>
            <a:chOff x="257174" y="1353557"/>
            <a:chExt cx="5598319" cy="391366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7A8E502-2E10-A6D6-9AAD-A76754D30122}"/>
                </a:ext>
              </a:extLst>
            </p:cNvPr>
            <p:cNvSpPr/>
            <p:nvPr/>
          </p:nvSpPr>
          <p:spPr>
            <a:xfrm>
              <a:off x="257174" y="3947384"/>
              <a:ext cx="5598319" cy="1319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A283698-8380-0C6A-7BE8-C487CEA65AB1}"/>
                </a:ext>
              </a:extLst>
            </p:cNvPr>
            <p:cNvSpPr/>
            <p:nvPr/>
          </p:nvSpPr>
          <p:spPr>
            <a:xfrm>
              <a:off x="736531" y="2910615"/>
              <a:ext cx="4639604" cy="10367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7E0797E-2BF0-EE3D-DE16-62744FFA15C1}"/>
                </a:ext>
              </a:extLst>
            </p:cNvPr>
            <p:cNvSpPr/>
            <p:nvPr/>
          </p:nvSpPr>
          <p:spPr>
            <a:xfrm>
              <a:off x="1119193" y="2043528"/>
              <a:ext cx="3874279" cy="865749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pc="-150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6A358C4-7A4D-492D-0A1E-4076CDE5D6ED}"/>
                </a:ext>
              </a:extLst>
            </p:cNvPr>
            <p:cNvSpPr/>
            <p:nvPr/>
          </p:nvSpPr>
          <p:spPr>
            <a:xfrm>
              <a:off x="1513998" y="1353557"/>
              <a:ext cx="3084668" cy="68930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pc="-150" dirty="0"/>
                <a:t>레지스터</a:t>
              </a:r>
              <a:endParaRPr kumimoji="1" lang="en-US" altLang="ko-KR" spc="-15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718F08-DD69-45FF-7CDD-BD7481B92758}"/>
              </a:ext>
            </a:extLst>
          </p:cNvPr>
          <p:cNvSpPr txBox="1"/>
          <p:nvPr/>
        </p:nvSpPr>
        <p:spPr>
          <a:xfrm>
            <a:off x="568953" y="1749481"/>
            <a:ext cx="624214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b="1" spc="-150" dirty="0"/>
              <a:t>CPU</a:t>
            </a:r>
            <a:r>
              <a:rPr kumimoji="1" lang="ko-KR" altLang="en-US" b="1" spc="-150" dirty="0"/>
              <a:t> 내부에 </a:t>
            </a:r>
            <a:r>
              <a:rPr kumimoji="1" lang="ko-KR" altLang="en-US" spc="-150" dirty="0"/>
              <a:t>있는 </a:t>
            </a:r>
            <a:r>
              <a:rPr kumimoji="1" lang="ko-KR" altLang="en-US" b="1" spc="-150" dirty="0"/>
              <a:t>가장 빠른 </a:t>
            </a:r>
            <a:r>
              <a:rPr kumimoji="1" lang="ko-KR" altLang="en-US" spc="-150" dirty="0"/>
              <a:t>메모리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프로세스의 성능을 극대화하는 데 중요한 역할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다양한 연산에 이용됨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endParaRPr kumimoji="1" lang="en-US" altLang="ko-KR" sz="1400" spc="-150" dirty="0"/>
          </a:p>
          <a:p>
            <a:endParaRPr kumimoji="1" lang="en-US" altLang="ko-KR" spc="-150" dirty="0"/>
          </a:p>
          <a:p>
            <a:pPr marL="285750" indent="-285750">
              <a:buFontTx/>
              <a:buChar char="-"/>
            </a:pPr>
            <a:endParaRPr kumimoji="1" lang="en-US" altLang="ko-KR" spc="-150" dirty="0"/>
          </a:p>
        </p:txBody>
      </p:sp>
      <p:pic>
        <p:nvPicPr>
          <p:cNvPr id="8194" name="Picture 2" descr="CPU - 나무위키">
            <a:extLst>
              <a:ext uri="{FF2B5EF4-FFF2-40B4-BE49-F238E27FC236}">
                <a16:creationId xmlns:a16="http://schemas.microsoft.com/office/drawing/2014/main" id="{F7525E69-71A0-7D0C-46F8-227E3B424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4" y="3520785"/>
            <a:ext cx="5213684" cy="261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0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5E527-E971-074C-E72B-7B0C6690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42900"/>
            <a:ext cx="4425928" cy="219366"/>
          </a:xfrm>
        </p:spPr>
        <p:txBody>
          <a:bodyPr>
            <a:normAutofit fontScale="90000"/>
          </a:bodyPr>
          <a:lstStyle/>
          <a:p>
            <a:r>
              <a:rPr kumimoji="1" lang="ko-KR" altLang="en-US" b="1" spc="-150" dirty="0"/>
              <a:t>메모리 관리</a:t>
            </a: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53500F9B-ED89-5286-8BAF-250B30068BDB}"/>
              </a:ext>
            </a:extLst>
          </p:cNvPr>
          <p:cNvCxnSpPr>
            <a:cxnSpLocks/>
          </p:cNvCxnSpPr>
          <p:nvPr/>
        </p:nvCxnSpPr>
        <p:spPr>
          <a:xfrm>
            <a:off x="185737" y="857253"/>
            <a:ext cx="11744325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C4B0391-828D-A44D-D845-922390DF7BD7}"/>
              </a:ext>
            </a:extLst>
          </p:cNvPr>
          <p:cNvSpPr txBox="1"/>
          <p:nvPr/>
        </p:nvSpPr>
        <p:spPr>
          <a:xfrm>
            <a:off x="362116" y="1161770"/>
            <a:ext cx="11467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spc="-150" dirty="0"/>
              <a:t>가상 메모리</a:t>
            </a:r>
            <a:r>
              <a:rPr kumimoji="1" lang="en-US" altLang="ko-KR" sz="2000" b="1" spc="-150" dirty="0"/>
              <a:t>(virtual Memory)</a:t>
            </a:r>
          </a:p>
          <a:p>
            <a:r>
              <a:rPr kumimoji="1" lang="ko-KR" altLang="en-US" sz="2000" spc="-150" dirty="0"/>
              <a:t>컴퓨터가 실제로 이용 가능한 메모리 자원을 추상화 하여 사용자들에게 매우 큰 메모리로 보이게 만드는 것 </a:t>
            </a:r>
            <a:endParaRPr kumimoji="1" lang="en-US" altLang="ko-KR" sz="2000" spc="-150" dirty="0"/>
          </a:p>
          <a:p>
            <a:endParaRPr kumimoji="1" lang="en-US" altLang="ko-KR" sz="2000" spc="-150" dirty="0"/>
          </a:p>
          <a:p>
            <a:r>
              <a:rPr kumimoji="1" lang="ko-KR" altLang="en-US" sz="2000" spc="-150" dirty="0"/>
              <a:t>어째서</a:t>
            </a:r>
            <a:r>
              <a:rPr kumimoji="1" lang="en-US" altLang="ko-KR" sz="2000" spc="-150" dirty="0"/>
              <a:t>?</a:t>
            </a:r>
            <a:r>
              <a:rPr kumimoji="1" lang="ko-KR" altLang="en-US" sz="2000" spc="-150" dirty="0"/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주어진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물리적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메모리의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한계를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최대한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효율적으로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사용해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관리와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보안을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강화하기</a:t>
            </a:r>
            <a:r>
              <a:rPr lang="ko-KR" altLang="en-US" sz="20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위해</a:t>
            </a:r>
            <a:r>
              <a:rPr lang="en-US" altLang="ko-KR" sz="20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!</a:t>
            </a:r>
          </a:p>
          <a:p>
            <a:endParaRPr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ko-KR" altLang="en-US" sz="2000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5" name="그림 4" descr="텍스트, 도표, 스크린샷, 디자인이(가) 표시된 사진&#10;&#10;자동 생성된 설명">
            <a:extLst>
              <a:ext uri="{FF2B5EF4-FFF2-40B4-BE49-F238E27FC236}">
                <a16:creationId xmlns:a16="http://schemas.microsoft.com/office/drawing/2014/main" id="{A8959B95-A635-933B-5AEB-6DF225580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756" y="2676699"/>
            <a:ext cx="5700434" cy="3622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0D9C7E-3238-CC5B-7139-3B4049357F13}"/>
              </a:ext>
            </a:extLst>
          </p:cNvPr>
          <p:cNvSpPr txBox="1"/>
          <p:nvPr/>
        </p:nvSpPr>
        <p:spPr>
          <a:xfrm>
            <a:off x="362116" y="2893449"/>
            <a:ext cx="5839326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spc="-150" dirty="0"/>
              <a:t>가상 주소</a:t>
            </a:r>
            <a:r>
              <a:rPr kumimoji="1" lang="en-US" altLang="ko-KR" b="1" spc="-150" dirty="0"/>
              <a:t>(logical address)</a:t>
            </a:r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프로그램이 사용하는 주소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페이지 디렉터리</a:t>
            </a:r>
            <a:r>
              <a:rPr kumimoji="1" lang="en-US" altLang="ko-KR" spc="-150" dirty="0"/>
              <a:t>,</a:t>
            </a:r>
            <a:r>
              <a:rPr kumimoji="1" lang="ko-KR" altLang="en-US" spc="-150" dirty="0"/>
              <a:t> 페이지 테이블 등으로 구성</a:t>
            </a:r>
            <a:endParaRPr kumimoji="1" lang="en-US" altLang="ko-KR" spc="-150" dirty="0"/>
          </a:p>
          <a:p>
            <a:endParaRPr kumimoji="1" lang="en-US" altLang="ko-KR" spc="-150" dirty="0"/>
          </a:p>
          <a:p>
            <a:r>
              <a:rPr kumimoji="1" lang="ko-KR" altLang="en-US" sz="1300" spc="-150" dirty="0"/>
              <a:t>페이지 테이블</a:t>
            </a:r>
            <a:r>
              <a:rPr kumimoji="1" lang="en-US" altLang="ko-KR" sz="1300" spc="-150" dirty="0"/>
              <a:t>? MMU</a:t>
            </a:r>
            <a:r>
              <a:rPr kumimoji="1" lang="ko-KR" altLang="en-US" sz="1300" spc="-150" dirty="0"/>
              <a:t>에서 실제 주소로 변환할 때 사용되는 데이터 구조</a:t>
            </a:r>
            <a:endParaRPr kumimoji="1" lang="en-US" altLang="ko-KR" sz="1300" spc="-150" dirty="0"/>
          </a:p>
          <a:p>
            <a:endParaRPr kumimoji="1" lang="en-US" altLang="ko-KR" spc="-150" dirty="0"/>
          </a:p>
          <a:p>
            <a:r>
              <a:rPr kumimoji="1" lang="ko-KR" altLang="en-US" b="1" spc="-150" dirty="0"/>
              <a:t>실제 주소</a:t>
            </a:r>
            <a:r>
              <a:rPr kumimoji="1" lang="en-US" altLang="ko-KR" b="1" spc="-150" dirty="0"/>
              <a:t>(physical address)</a:t>
            </a:r>
          </a:p>
          <a:p>
            <a:pPr marL="285750" indent="-285750">
              <a:buFontTx/>
              <a:buChar char="-"/>
            </a:pPr>
            <a:r>
              <a:rPr kumimoji="1" lang="ko-KR" altLang="en-US" spc="-150" dirty="0"/>
              <a:t>실제 메모리 상에 있는 주소</a:t>
            </a:r>
            <a:endParaRPr kumimoji="1" lang="en-US" altLang="ko-KR" spc="-150" dirty="0"/>
          </a:p>
          <a:p>
            <a:pPr marL="285750" indent="-285750">
              <a:buFontTx/>
              <a:buChar char="-"/>
            </a:pPr>
            <a:endParaRPr kumimoji="1" lang="en-US" altLang="ko-KR" spc="-150" dirty="0"/>
          </a:p>
          <a:p>
            <a:pPr marL="285750" indent="-285750">
              <a:buFontTx/>
              <a:buChar char="-"/>
            </a:pPr>
            <a:endParaRPr kumimoji="1" lang="en-US" altLang="ko-KR" spc="-150" dirty="0"/>
          </a:p>
          <a:p>
            <a:r>
              <a:rPr kumimoji="1" lang="ko-KR" altLang="en-US" b="1" spc="-150" dirty="0"/>
              <a:t>스와핑</a:t>
            </a:r>
            <a:r>
              <a:rPr kumimoji="1" lang="en-US" altLang="ko-KR" b="1" spc="-150" dirty="0"/>
              <a:t>(Swapping)</a:t>
            </a:r>
          </a:p>
          <a:p>
            <a:r>
              <a:rPr kumimoji="1" lang="en-US" altLang="ko-KR" spc="-150" dirty="0"/>
              <a:t>- RAM</a:t>
            </a:r>
            <a:r>
              <a:rPr kumimoji="1" lang="ko-KR" altLang="en-US" spc="-150" dirty="0"/>
              <a:t>의 용량이 부족하여 </a:t>
            </a:r>
            <a:r>
              <a:rPr kumimoji="1" lang="en-US" altLang="ko-KR" spc="-150" dirty="0"/>
              <a:t>RAM</a:t>
            </a:r>
            <a:r>
              <a:rPr kumimoji="1" lang="ko-KR" altLang="en-US" spc="-150" dirty="0"/>
              <a:t>에 없는 데이터에 접근할 때 발생하는 페이지 폴트를 방지하기 위해 하드 디스크에서 필요한 데이터를 가져옴</a:t>
            </a:r>
          </a:p>
        </p:txBody>
      </p:sp>
    </p:spTree>
    <p:extLst>
      <p:ext uri="{BB962C8B-B14F-4D97-AF65-F5344CB8AC3E}">
        <p14:creationId xmlns:p14="http://schemas.microsoft.com/office/powerpoint/2010/main" val="2435871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1765</Words>
  <Application>Microsoft Macintosh PowerPoint</Application>
  <PresentationFormat>와이드스크린</PresentationFormat>
  <Paragraphs>165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Apple SD Gothic Neo</vt:lpstr>
      <vt:lpstr>Arial</vt:lpstr>
      <vt:lpstr>Helvetica Neue</vt:lpstr>
      <vt:lpstr>Office 테마</vt:lpstr>
      <vt:lpstr>메모리</vt:lpstr>
      <vt:lpstr>메모리 계층</vt:lpstr>
      <vt:lpstr>보조 기억 장치</vt:lpstr>
      <vt:lpstr>주 기억 장치</vt:lpstr>
      <vt:lpstr>캐시</vt:lpstr>
      <vt:lpstr>캐시</vt:lpstr>
      <vt:lpstr>캐시</vt:lpstr>
      <vt:lpstr>레지스터</vt:lpstr>
      <vt:lpstr>메모리 관리</vt:lpstr>
      <vt:lpstr>메모리 관리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메모리</dc:title>
  <dc:creator>세빈 나</dc:creator>
  <cp:lastModifiedBy>세빈 나</cp:lastModifiedBy>
  <cp:revision>1</cp:revision>
  <dcterms:created xsi:type="dcterms:W3CDTF">2024-08-22T14:21:08Z</dcterms:created>
  <dcterms:modified xsi:type="dcterms:W3CDTF">2024-08-22T17:21:23Z</dcterms:modified>
</cp:coreProperties>
</file>

<file path=docProps/thumbnail.jpeg>
</file>